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61" r:id="rId3"/>
    <p:sldId id="257" r:id="rId4"/>
    <p:sldId id="315" r:id="rId5"/>
    <p:sldId id="312" r:id="rId6"/>
    <p:sldId id="276" r:id="rId8"/>
    <p:sldId id="319" r:id="rId9"/>
    <p:sldId id="302" r:id="rId10"/>
    <p:sldId id="320" r:id="rId11"/>
    <p:sldId id="308" r:id="rId12"/>
    <p:sldId id="321" r:id="rId13"/>
    <p:sldId id="303" r:id="rId14"/>
    <p:sldId id="305" r:id="rId15"/>
    <p:sldId id="25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93809557" name="Fetishist" initials="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 showGuides="1">
      <p:cViewPr varScale="1">
        <p:scale>
          <a:sx n="59" d="100"/>
          <a:sy n="59" d="100"/>
        </p:scale>
        <p:origin x="1652" y="52"/>
      </p:cViewPr>
      <p:guideLst>
        <p:guide orient="horz" pos="2132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it-IT" sz="1200" b="1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  <a:endParaRPr lang="it-IT" dirty="0"/>
          </a:p>
          <a:p>
            <a:pPr lvl="1"/>
            <a:r>
              <a:rPr lang="it-IT" dirty="0"/>
              <a:t>Secondo livello</a:t>
            </a:r>
            <a:endParaRPr lang="it-IT" dirty="0"/>
          </a:p>
          <a:p>
            <a:pPr lvl="2"/>
            <a:r>
              <a:rPr lang="it-IT" dirty="0"/>
              <a:t>Terzo livello</a:t>
            </a:r>
            <a:endParaRPr lang="it-IT" dirty="0"/>
          </a:p>
          <a:p>
            <a:pPr lvl="3"/>
            <a:r>
              <a:rPr lang="it-IT" dirty="0"/>
              <a:t>Quarto livello</a:t>
            </a:r>
            <a:endParaRPr lang="it-IT" dirty="0"/>
          </a:p>
          <a:p>
            <a:pPr lvl="4"/>
            <a:r>
              <a:rPr lang="it-IT" dirty="0"/>
              <a:t>Quinto livello</a:t>
            </a:r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panose="05000000000000000000" pitchFamily="2" charset="2"/>
        <a:buNone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200" kern="1200">
          <a:solidFill>
            <a:schemeClr val="tx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>
            <a:fillRect/>
          </a:stretch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95" y="1814195"/>
            <a:ext cx="2380615" cy="17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/>
          <p:nvPr/>
        </p:nvSpPr>
        <p:spPr>
          <a:xfrm>
            <a:off x="-2540" y="4127500"/>
            <a:ext cx="9157335" cy="1409065"/>
          </a:xfrm>
          <a:prstGeom prst="rect">
            <a:avLst/>
          </a:prstGeom>
        </p:spPr>
        <p:txBody>
          <a:bodyPr>
            <a:normAutofit fontScale="25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8000" dirty="0"/>
              <a:t>          </a:t>
            </a:r>
            <a:r>
              <a:rPr lang="en-US" altLang="zh-CN" sz="12800" dirty="0"/>
              <a:t>ELOBO: An Efficient Leave-One-Block-Out Outlier Detection Tool            </a:t>
            </a:r>
            <a:endParaRPr lang="en-US" altLang="zh-CN" sz="12800" dirty="0"/>
          </a:p>
          <a:p>
            <a:r>
              <a:rPr lang="en-US" altLang="zh-CN" sz="12800" dirty="0"/>
              <a:t>              </a:t>
            </a:r>
            <a:endParaRPr lang="en-US" altLang="zh-CN" sz="12800" dirty="0"/>
          </a:p>
        </p:txBody>
      </p:sp>
      <p:sp>
        <p:nvSpPr>
          <p:cNvPr id="2" name="Sottotitolo 2"/>
          <p:cNvSpPr txBox="1"/>
          <p:nvPr/>
        </p:nvSpPr>
        <p:spPr>
          <a:xfrm>
            <a:off x="6247765" y="5566410"/>
            <a:ext cx="2457450" cy="122428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 b="1" dirty="0">
                <a:solidFill>
                  <a:schemeClr val="bg1"/>
                </a:solidFill>
              </a:rPr>
              <a:t>10973015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en-US" altLang="it-IT" sz="1600" b="1" dirty="0">
                <a:solidFill>
                  <a:schemeClr val="bg1"/>
                </a:solidFill>
              </a:rPr>
              <a:t>DENG JIANWEI</a:t>
            </a:r>
            <a:endParaRPr lang="en-US" altLang="it-IT" sz="1600" b="1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 txBox="1"/>
          <p:nvPr/>
        </p:nvSpPr>
        <p:spPr>
          <a:xfrm>
            <a:off x="123190" y="5341620"/>
            <a:ext cx="4404995" cy="886460"/>
          </a:xfrm>
          <a:prstGeom prst="rect">
            <a:avLst/>
          </a:prstGeom>
        </p:spPr>
        <p:txBody>
          <a:bodyPr>
            <a:normAutofit fontScale="25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/>
              <a:t>GIS </a:t>
            </a:r>
            <a:r>
              <a:rPr lang="en-US" sz="7200" dirty="0"/>
              <a:t>Project</a:t>
            </a:r>
            <a:endParaRPr lang="en-US" sz="7200" dirty="0"/>
          </a:p>
          <a:p>
            <a:r>
              <a:rPr lang="en-US" sz="7200" dirty="0"/>
              <a:t>Prof. L</a:t>
            </a:r>
            <a:r>
              <a:rPr lang="en-US" altLang="zh-CN" sz="7200" dirty="0"/>
              <a:t>udovico </a:t>
            </a:r>
            <a:r>
              <a:rPr lang="en-US" altLang="zh-CN" sz="7200" dirty="0"/>
              <a:t>Biagi</a:t>
            </a:r>
            <a:endParaRPr lang="en-US" altLang="zh-CN" sz="7200" dirty="0"/>
          </a:p>
          <a:p>
            <a:r>
              <a:rPr lang="en-US" altLang="zh-CN" sz="7200" dirty="0"/>
              <a:t>Co-Pro.f Mariagrazia Fugini</a:t>
            </a:r>
            <a:endParaRPr lang="en-US" altLang="zh-CN" sz="7200" dirty="0"/>
          </a:p>
          <a:p>
            <a:r>
              <a:rPr lang="en-US" altLang="zh-CN" sz="7200" dirty="0"/>
              <a:t>  </a:t>
            </a:r>
            <a:endParaRPr lang="en-US" altLang="zh-CN" sz="7200" dirty="0"/>
          </a:p>
          <a:p>
            <a:endParaRPr lang="en-US" altLang="zh-CN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it-IT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5. Results &amp; Visualization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pic>
        <p:nvPicPr>
          <p:cNvPr id="17" name="图片 17" descr="figure4"/>
          <p:cNvPicPr>
            <a:picLocks noChangeAspect="1"/>
          </p:cNvPicPr>
          <p:nvPr/>
        </p:nvPicPr>
        <p:blipFill>
          <a:blip r:embed="rId2"/>
          <a:srcRect r="1595" b="61209"/>
          <a:stretch>
            <a:fillRect/>
          </a:stretch>
        </p:blipFill>
        <p:spPr>
          <a:xfrm>
            <a:off x="0" y="1479550"/>
            <a:ext cx="5047615" cy="1059815"/>
          </a:xfrm>
          <a:prstGeom prst="rect">
            <a:avLst/>
          </a:prstGeom>
        </p:spPr>
      </p:pic>
      <p:pic>
        <p:nvPicPr>
          <p:cNvPr id="1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365"/>
            <a:ext cx="4035425" cy="297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4335145"/>
            <a:ext cx="5093335" cy="1772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45" y="1284605"/>
            <a:ext cx="429768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5. Results &amp; Visualization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08150" y="2148840"/>
            <a:ext cx="4003675" cy="21297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/>
          </a:p>
        </p:txBody>
      </p:sp>
      <p:sp>
        <p:nvSpPr>
          <p:cNvPr id="6" name="文本框 5"/>
          <p:cNvSpPr txBox="1"/>
          <p:nvPr/>
        </p:nvSpPr>
        <p:spPr>
          <a:xfrm>
            <a:off x="2661920" y="2597785"/>
            <a:ext cx="4003675" cy="2303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630" y="1525905"/>
            <a:ext cx="7265670" cy="3806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/>
          </a:p>
        </p:txBody>
      </p:sp>
      <p:pic>
        <p:nvPicPr>
          <p:cNvPr id="2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1343025"/>
            <a:ext cx="3713480" cy="261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7" descr="屏幕截图 2025-06-25 204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3888740"/>
            <a:ext cx="2259330" cy="2157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30" y="1741805"/>
            <a:ext cx="5614670" cy="2087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21380" y="4161155"/>
            <a:ext cx="5974080" cy="1626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1.Determine the structure of Q and construct blocks；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2.Execute the ELOBO core detection algorithm；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3.Download the detection results；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4.Visualize the block structure of Q；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6. Conclusions and Future Work</a:t>
            </a:r>
            <a:endParaRPr lang="en-US" altLang="zh-CN" sz="33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1305" y="1283970"/>
            <a:ext cx="9755505" cy="4779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Contributions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Implemented a complete and efficient ELOBO outlier detection tool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Supports user-defined A, b, y, Q inputs (user-friendly interface)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Four types Q structures: identity, diagonal, block diagonal,fullfilling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Automatically extract blocks using graph-based depth-first search (DFS)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Interactive Streamlit interface for real-time visualization and export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Limitations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 type must be selected before estimation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Does not support online data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 statistical tests and other analyses on outlier results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Future improvements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Optimized for large datasets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Refactored as modular Python components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Added statistical tests and multivariate tools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；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55934" y="4900839"/>
            <a:ext cx="6336210" cy="968375"/>
          </a:xfrm>
        </p:spPr>
        <p:txBody>
          <a:bodyPr/>
          <a:lstStyle/>
          <a:p>
            <a:r>
              <a:rPr lang="it-IT" dirty="0"/>
              <a:t>Thanks for your attention!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7655" y="1570355"/>
            <a:ext cx="8856345" cy="4359275"/>
          </a:xfrm>
        </p:spPr>
        <p:txBody>
          <a:bodyPr>
            <a:noAutofit/>
          </a:bodyPr>
          <a:lstStyle/>
          <a:p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1.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Background &amp; Objective</a:t>
            </a:r>
            <a:b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2.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Methodology Overview</a:t>
            </a:r>
            <a:b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3.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Efficient ELOBO Algorithm </a:t>
            </a:r>
            <a:b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4.</a:t>
            </a:r>
            <a:r>
              <a:rPr lang="en-US" altLang="it-IT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System Implementation</a:t>
            </a:r>
            <a:b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5.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Results &amp; Visualization</a:t>
            </a:r>
            <a:b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it-IT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6</a:t>
            </a:r>
            <a:r>
              <a:rPr lang="it-IT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.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Conclusion &amp; Future Improvements</a:t>
            </a:r>
            <a:br>
              <a:rPr lang="en-US" altLang="zh-CN" sz="33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it-IT" altLang="zh-CN" sz="3300" dirty="0">
                <a:solidFill>
                  <a:schemeClr val="accent1">
                    <a:lumMod val="75000"/>
                  </a:schemeClr>
                </a:solidFill>
              </a:rPr>
            </a:br>
            <a:endParaRPr lang="it-IT" sz="3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8" name="Titolo 1"/>
          <p:cNvSpPr txBox="1"/>
          <p:nvPr/>
        </p:nvSpPr>
        <p:spPr>
          <a:xfrm>
            <a:off x="433877" y="29341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it-IT" altLang="zh-CN" sz="3300" dirty="0"/>
              <a:t>Contents</a:t>
            </a:r>
            <a:br>
              <a:rPr lang="it-IT" altLang="zh-CN" sz="3300" dirty="0"/>
            </a:br>
            <a:br>
              <a:rPr lang="it-IT" altLang="zh-CN" sz="3300" dirty="0"/>
            </a:br>
            <a:endParaRPr lang="it-IT" sz="3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it-IT" altLang="zh-CN" sz="3300" dirty="0"/>
              <a:t>1. </a:t>
            </a:r>
            <a:r>
              <a:rPr lang="en-US" altLang="it-IT" sz="3300" dirty="0"/>
              <a:t>Background &amp; </a:t>
            </a:r>
            <a:r>
              <a:rPr lang="en-US" altLang="it-IT" sz="3300" dirty="0"/>
              <a:t>Objective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760" y="1414780"/>
            <a:ext cx="8900160" cy="54432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indent="0">
              <a:spcBef>
                <a:spcPct val="0"/>
              </a:spcBef>
              <a:buNone/>
              <a:defRPr sz="3300" b="1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Challenge: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17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Traditional point-wise outlier detection fails when observations are correlated (e.g., in geodetic networks or sensor arrays).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Especially when the covariance matrix is ​​complex (</a:t>
            </a:r>
            <a:r>
              <a:rPr lang="en-US" altLang="zh-CN" sz="1600" dirty="0">
                <a:solidFill>
                  <a:srgbClr val="FF0000"/>
                </a:solidFill>
              </a:rPr>
              <a:t>non-unit matrix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) or the observation correlation is high, the traditional least squares method and classic anomaly detection methods often fail or are inefficient.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1700" dirty="0">
              <a:solidFill>
                <a:srgbClr val="FF0000"/>
              </a:solidFill>
            </a:endParaRPr>
          </a:p>
          <a:p>
            <a:endParaRPr lang="en-US" altLang="zh-CN" sz="1700" dirty="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Goal: 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FontTx/>
            </a:pPr>
            <a:endParaRPr lang="en-US" altLang="zh-CN" sz="17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700" dirty="0">
                <a:solidFill>
                  <a:schemeClr val="accent1">
                    <a:lumMod val="75000"/>
                  </a:schemeClr>
                </a:solidFill>
              </a:rPr>
              <a:t>Efficiently detect abnormal blocks of observations under correlation.</a:t>
            </a:r>
            <a:endParaRPr lang="en-US" altLang="zh-CN" sz="17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700" dirty="0">
                <a:solidFill>
                  <a:schemeClr val="accent1">
                    <a:lumMod val="75000"/>
                  </a:schemeClr>
                </a:solidFill>
              </a:rPr>
              <a:t>Including</a:t>
            </a:r>
            <a:r>
              <a:rPr lang="zh-CN" altLang="en-US" sz="17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sym typeface="+mn-ea"/>
              </a:rPr>
              <a:t>Faster computation, </a:t>
            </a:r>
            <a:endParaRPr lang="en-US" altLang="zh-CN" sz="1700" dirty="0">
              <a:solidFill>
                <a:srgbClr val="FF0000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700" dirty="0">
                <a:solidFill>
                  <a:srgbClr val="FF0000"/>
                </a:solidFill>
                <a:sym typeface="+mn-ea"/>
              </a:rPr>
              <a:t>                    Block-level outlier precision,</a:t>
            </a:r>
            <a:endParaRPr lang="en-US" altLang="zh-CN" sz="1700" dirty="0">
              <a:solidFill>
                <a:srgbClr val="FF0000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700" dirty="0">
                <a:solidFill>
                  <a:srgbClr val="FF0000"/>
                </a:solidFill>
                <a:sym typeface="+mn-ea"/>
              </a:rPr>
              <a:t>                    Scalable to large, correlated systems</a:t>
            </a:r>
            <a:endParaRPr lang="en-US" altLang="zh-CN" sz="1700" dirty="0">
              <a:solidFill>
                <a:srgbClr val="FF0000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17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1700" dirty="0">
              <a:solidFill>
                <a:srgbClr val="FF0000"/>
              </a:solidFill>
            </a:endParaRPr>
          </a:p>
          <a:p>
            <a:endParaRPr lang="en-US" altLang="zh-CN" sz="1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2. Methodology Overview</a:t>
            </a:r>
            <a:endParaRPr lang="en-US" altLang="it-IT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235710"/>
            <a:ext cx="6649085" cy="50285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50000"/>
          </a:bodyPr>
          <a:lstStyle>
            <a:lvl1pPr indent="0">
              <a:spcBef>
                <a:spcPct val="0"/>
              </a:spcBef>
              <a:buNone/>
              <a:defRPr sz="3300" b="1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3335" dirty="0">
                <a:solidFill>
                  <a:schemeClr val="accent1">
                    <a:lumMod val="75000"/>
                  </a:schemeClr>
                </a:solidFill>
              </a:rPr>
              <a:t>Set an interactive web-based tool using </a:t>
            </a:r>
            <a:r>
              <a:rPr lang="en-US" altLang="zh-CN" sz="3335" dirty="0">
                <a:solidFill>
                  <a:srgbClr val="FF0000"/>
                </a:solidFill>
              </a:rPr>
              <a:t>Streamlit</a:t>
            </a:r>
            <a:r>
              <a:rPr lang="en-US" altLang="zh-CN" sz="3335" dirty="0">
                <a:solidFill>
                  <a:schemeClr val="accent1">
                    <a:lumMod val="75000"/>
                  </a:schemeClr>
                </a:solidFill>
              </a:rPr>
              <a:t> that allows users to efficiently detect outliers in correlated observation data by applying the ELOBO method.</a:t>
            </a:r>
            <a:endParaRPr lang="en-US" altLang="zh-CN" sz="3335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Content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User uploads data (A, b, y) and Q structure settings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Allow flexible definition of weight matrix Q, 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including:</a:t>
            </a:r>
            <a:r>
              <a:rPr lang="en-US" altLang="zh-CN" sz="3000" dirty="0">
                <a:solidFill>
                  <a:srgbClr val="FF0000"/>
                </a:solidFill>
              </a:rPr>
              <a:t> identity, diagonal, block-diagonal,fully populated.</a:t>
            </a:r>
            <a:endParaRPr lang="en-US" altLang="zh-CN" sz="3000" dirty="0">
              <a:solidFill>
                <a:srgbClr val="FF0000"/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Perform 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LS estimation under generalized covariance structure.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Extract block structures from Q using </a:t>
            </a:r>
            <a:r>
              <a:rPr lang="en-US" altLang="zh-CN" sz="3000" dirty="0">
                <a:solidFill>
                  <a:srgbClr val="FF0000"/>
                </a:solidFill>
              </a:rPr>
              <a:t>graph-based methods (DFS)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Perform Leave-One-Block-Out analysis for each block.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Detect blocks as outliers based on residual norm changes.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·  Output residual plots, detected outliers, and exporting of results.</a:t>
            </a:r>
            <a:endParaRPr lang="en-US" altLang="zh-CN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75" y="1773555"/>
            <a:ext cx="3336925" cy="227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2. Methodology Overview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219835"/>
            <a:ext cx="9144000" cy="46418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altLang="zh-CN" sz="1800" b="0" dirty="0"/>
              <a:t>  </a:t>
            </a:r>
            <a:endParaRPr lang="en-US" altLang="zh-CN" sz="1800" b="0" dirty="0"/>
          </a:p>
          <a:p>
            <a:r>
              <a:rPr lang="en-US" altLang="zh-CN" sz="1800" b="0" dirty="0">
                <a:sym typeface="+mn-ea"/>
              </a:rPr>
              <a:t>Purpose: Provide an overview of the method flow and module division.</a:t>
            </a:r>
            <a:endParaRPr lang="en-US" altLang="zh-CN" sz="1800" b="0" dirty="0">
              <a:sym typeface="+mn-ea"/>
            </a:endParaRPr>
          </a:p>
          <a:p>
            <a:endParaRPr lang="en-US" altLang="zh-CN" sz="1800" b="0" dirty="0">
              <a:sym typeface="+mn-ea"/>
            </a:endParaRPr>
          </a:p>
          <a:p>
            <a:r>
              <a:rPr lang="en-US" altLang="zh-CN" sz="1800" b="0" dirty="0">
                <a:sym typeface="+mn-ea"/>
              </a:rPr>
              <a:t>Key Components:</a:t>
            </a:r>
            <a:endParaRPr lang="en-US" altLang="zh-CN" sz="1800" b="0" dirty="0">
              <a:sym typeface="+mn-ea"/>
            </a:endParaRPr>
          </a:p>
          <a:p>
            <a:endParaRPr lang="en-US" altLang="zh-CN" sz="1800" b="0" dirty="0">
              <a:sym typeface="+mn-ea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sym typeface="+mn-ea"/>
              </a:rPr>
              <a:t>Block Structure Extraction</a:t>
            </a:r>
            <a:r>
              <a:rPr lang="en-US" altLang="zh-CN" sz="1800" b="0" dirty="0">
                <a:sym typeface="+mn-ea"/>
              </a:rPr>
              <a:t>: The algorithm uses a Depth-First Search (DFS) approach to identify block structures in the covariance matrix Q, enabling localized outlier analysis.</a:t>
            </a:r>
            <a:endParaRPr lang="en-US" altLang="zh-CN" sz="1800" b="0" dirty="0">
              <a:sym typeface="+mn-ea"/>
            </a:endParaRPr>
          </a:p>
          <a:p>
            <a:endParaRPr lang="en-US" altLang="zh-CN" sz="1800" b="0" dirty="0">
              <a:sym typeface="+mn-ea"/>
            </a:endParaRPr>
          </a:p>
          <a:p>
            <a:endParaRPr lang="en-US" altLang="zh-CN" sz="1800" b="0" dirty="0">
              <a:sym typeface="+mn-ea"/>
            </a:endParaRPr>
          </a:p>
          <a:p>
            <a:r>
              <a:rPr lang="en-US" altLang="zh-CN" sz="1800" b="0" dirty="0">
                <a:solidFill>
                  <a:srgbClr val="FF0000"/>
                </a:solidFill>
                <a:sym typeface="+mn-ea"/>
              </a:rPr>
              <a:t>Efficient Computation</a:t>
            </a:r>
            <a:r>
              <a:rPr lang="en-US" altLang="zh-CN" sz="1800" b="0" dirty="0">
                <a:sym typeface="+mn-ea"/>
              </a:rPr>
              <a:t>: Instead of refitting the model multiple times per block, the method leverages efficient matrix decompositions (e.g. inverse reuse and partial updates) to reduce computational cost while preserving accuracy.</a:t>
            </a:r>
            <a:endParaRPr lang="en-US" altLang="zh-CN" sz="1800" b="0" dirty="0">
              <a:sym typeface="+mn-ea"/>
            </a:endParaRPr>
          </a:p>
          <a:p>
            <a:r>
              <a:rPr lang="en-US" altLang="zh-CN" sz="1800" b="0" dirty="0">
                <a:sym typeface="+mn-ea"/>
              </a:rPr>
              <a:t> </a:t>
            </a:r>
            <a:endParaRPr lang="zh-CN" altLang="en-US" sz="1800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3. Efficient ELOBO Algorithm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73660" y="4464050"/>
            <a:ext cx="9469120" cy="15532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>
              <a:sym typeface="+mn-ea"/>
            </a:endParaRPr>
          </a:p>
          <a:p>
            <a:r>
              <a:rPr lang="en-US" altLang="zh-CN" sz="1800" b="0" dirty="0">
                <a:sym typeface="+mn-ea"/>
              </a:rPr>
              <a:t>The adjacency graph is extracted from the block structure and a depth-first search is performed to identify subsets of observations that are associated with each other. The subsets are then used as "blocks" in the ELOBO method for independent outlier evaluation.</a:t>
            </a:r>
            <a:endParaRPr lang="en-US" altLang="zh-CN" sz="1800" b="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2578100"/>
            <a:ext cx="4150360" cy="1938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7800" y="1550035"/>
            <a:ext cx="8966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  <a:sym typeface="+mn-ea"/>
              </a:rPr>
              <a:t>Block Structure Extraction: Using DFS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  <a:sym typeface="+mn-ea"/>
              </a:rPr>
              <a:t>to traverse the adjacency graph (the connectivity defined by the non-zero elements in Q) and identify a connected block. 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2303145"/>
            <a:ext cx="4150995" cy="327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3. Efficient ELOBO Algorithm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760" y="5051425"/>
            <a:ext cx="9144000" cy="11626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lang="en-US" altLang="zh-CN" sz="1800" b="0" dirty="0">
              <a:sym typeface="+mn-ea"/>
            </a:endParaRPr>
          </a:p>
          <a:p>
            <a:endParaRPr lang="en-US" altLang="zh-CN" sz="1800" b="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055" y="4424680"/>
            <a:ext cx="8537575" cy="290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 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22910" y="1633220"/>
            <a:ext cx="3745865" cy="1381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" y="3014980"/>
            <a:ext cx="6788785" cy="1884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0820" y="4884420"/>
            <a:ext cx="78879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The ω vector measures the residual perturbation of each block, while the culled σ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²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 estimate enhances robustness.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This enables fast outlier detection without re-estimating the full model.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4. System Implementation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pic>
        <p:nvPicPr>
          <p:cNvPr id="1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2315845"/>
            <a:ext cx="6878955" cy="375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" descr="ChatGPT Image 2025年6月22日 19_28_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3353435"/>
            <a:ext cx="3271520" cy="2183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7510" y="894715"/>
            <a:ext cx="8348980" cy="26828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defPPr>
              <a:defRPr lang="it-IT"/>
            </a:defPPr>
            <a:lvl1pPr indent="0"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spcAft>
                <a:spcPct val="60000"/>
              </a:spcAft>
            </a:pPr>
            <a:endParaRPr lang="en-US" altLang="zh-CN" sz="1800">
              <a:sym typeface="+mn-ea"/>
            </a:endParaRPr>
          </a:p>
          <a:p>
            <a:pPr>
              <a:spcAft>
                <a:spcPct val="60000"/>
              </a:spcAft>
            </a:pPr>
            <a:r>
              <a:rPr lang="en-US" altLang="zh-CN" sz="1800">
                <a:sym typeface="+mn-ea"/>
              </a:rPr>
              <a:t>Language used: Python 3.10(Over 3.8 is Ok);</a:t>
            </a:r>
            <a:endParaRPr lang="en-US" altLang="zh-CN" sz="1800">
              <a:sym typeface="+mn-ea"/>
            </a:endParaRPr>
          </a:p>
          <a:p>
            <a:pPr>
              <a:spcAft>
                <a:spcPct val="60000"/>
              </a:spcAft>
            </a:pPr>
            <a:r>
              <a:rPr lang="en-US" altLang="zh-CN" sz="1800">
                <a:sym typeface="+mn-ea"/>
              </a:rPr>
              <a:t>Core libraries: Streamlit, NumPy, Pandas, Matplotlib;</a:t>
            </a:r>
            <a:endParaRPr lang="en-US" altLang="zh-CN" sz="1800">
              <a:sym typeface="+mn-ea"/>
            </a:endParaRPr>
          </a:p>
          <a:p>
            <a:pPr>
              <a:spcAft>
                <a:spcPct val="60000"/>
              </a:spcAft>
            </a:pPr>
            <a:r>
              <a:rPr lang="en-US" altLang="zh-CN" sz="1800">
                <a:sym typeface="+mn-ea"/>
              </a:rPr>
              <a:t>File structure description (elobo_project.py, test_elobo.py(optional));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3413"/>
            <a:ext cx="8581043" cy="840400"/>
          </a:xfrm>
        </p:spPr>
        <p:txBody>
          <a:bodyPr>
            <a:normAutofit/>
          </a:bodyPr>
          <a:lstStyle/>
          <a:p>
            <a:r>
              <a:rPr lang="en-US" altLang="zh-CN" sz="3300" dirty="0">
                <a:sym typeface="+mn-ea"/>
              </a:rPr>
              <a:t>4. System Implementation</a:t>
            </a:r>
            <a:endParaRPr lang="en-US" altLang="zh-CN" sz="33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78" y="6365797"/>
            <a:ext cx="3165022" cy="353038"/>
          </a:xfrm>
          <a:prstGeom prst="rect">
            <a:avLst/>
          </a:prstGeom>
        </p:spPr>
      </p:pic>
      <p:pic>
        <p:nvPicPr>
          <p:cNvPr id="28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1636395"/>
            <a:ext cx="4113530" cy="112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2761615"/>
            <a:ext cx="4129405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" y="3950335"/>
            <a:ext cx="412369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5" y="5065395"/>
            <a:ext cx="4142105" cy="10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-814" r="68105"/>
          <a:stretch>
            <a:fillRect/>
          </a:stretch>
        </p:blipFill>
        <p:spPr>
          <a:xfrm>
            <a:off x="4334510" y="1689735"/>
            <a:ext cx="3195955" cy="2842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810" y="1321435"/>
            <a:ext cx="91351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Select Q type → Automatically generate input  → Set parameters (σ² and threshold)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04285" y="4531995"/>
            <a:ext cx="785876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σ² (variance factor):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Scaling the covariance matrix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+mj-ea"/>
                <a:cs typeface="Arial" panose="020B0604020202020204"/>
              </a:rPr>
              <a:t>Outlier threshold:determine the sensitivity of the ω-based detection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panose="020B0604020202020204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4180</Words>
  <Application>WPS 演示</Application>
  <PresentationFormat>全屏显示(4:3)</PresentationFormat>
  <Paragraphs>145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Arial</vt:lpstr>
      <vt:lpstr>Calibri</vt:lpstr>
      <vt:lpstr>微软雅黑</vt:lpstr>
      <vt:lpstr>Arial Unicode MS</vt:lpstr>
      <vt:lpstr>BatangChe</vt:lpstr>
      <vt:lpstr>AMGDT</vt:lpstr>
      <vt:lpstr>POLI</vt:lpstr>
      <vt:lpstr>Titolo presentazione sottotitolo</vt:lpstr>
      <vt:lpstr>1. Background &amp; Objective 2. Methodology Overview 3. Efficient ELOBO Algorithm  4. System Implementation 5. Results &amp; Visualization 6. Conclusion &amp; Future Improvements   </vt:lpstr>
      <vt:lpstr>1. Background</vt:lpstr>
      <vt:lpstr>1. Objective</vt:lpstr>
      <vt:lpstr>2. Methodology Overview</vt:lpstr>
      <vt:lpstr>3. Efficient ELOBO Algorithm</vt:lpstr>
      <vt:lpstr>3. Efficient ELOBO Algorithm</vt:lpstr>
      <vt:lpstr>4. System Implementation</vt:lpstr>
      <vt:lpstr>4. System Implementation</vt:lpstr>
      <vt:lpstr>4. System Implementation</vt:lpstr>
      <vt:lpstr>5. Results &amp; Visualization</vt:lpstr>
      <vt:lpstr>5. Conclusions and Future Work</vt:lpstr>
      <vt:lpstr>Thanks for your attention!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Fetishist</cp:lastModifiedBy>
  <cp:revision>39</cp:revision>
  <dcterms:created xsi:type="dcterms:W3CDTF">2025-06-26T21:55:00Z</dcterms:created>
  <dcterms:modified xsi:type="dcterms:W3CDTF">2025-06-27T13:47:04Z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9B0A592E6EC64587A6752A7E96E57AAF_12</vt:lpwstr>
  </property>
  <property fmtid="{D5CDD505-2E9C-101B-9397-08002B2CF9AE}" pid="3" name="KSOProductBuildVer">
    <vt:lpwstr>2052-12.1.0.21541</vt:lpwstr>
  </property>
</Properties>
</file>